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656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28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747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723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533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98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295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027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676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527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546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A717-F333-4727-8126-3E81167DA627}" type="datetimeFigureOut">
              <a:rPr lang="ru-RU" smtClean="0"/>
              <a:pPr/>
              <a:t>05.09.2018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951DF-F123-4636-8D63-B101B17322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320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2" descr="C:\Users\Админ\Pictures\Папка для презентации по ОТ\img3.jpg"/>
          <p:cNvPicPr>
            <a:picLocks noChangeAspect="1" noChangeArrowheads="1"/>
          </p:cNvPicPr>
          <p:nvPr/>
        </p:nvPicPr>
        <p:blipFill>
          <a:blip r:embed="rId2" cstate="print"/>
          <a:srcRect l="83376" t="73666"/>
          <a:stretch>
            <a:fillRect/>
          </a:stretch>
        </p:blipFill>
        <p:spPr bwMode="auto">
          <a:xfrm>
            <a:off x="11700792" y="2420888"/>
            <a:ext cx="12668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152129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2"/>
                </a:solidFill>
              </a:rPr>
              <a:t>МУНИЦИПАЛЬНОЕ КАЗЁННОЕ УЧРЕЖДЕНИЕ </a:t>
            </a:r>
            <a:br>
              <a:rPr lang="ru-RU" sz="2000" b="1" dirty="0">
                <a:solidFill>
                  <a:schemeClr val="accent2"/>
                </a:solidFill>
              </a:rPr>
            </a:br>
            <a:r>
              <a:rPr lang="ru-RU" sz="2000" b="1" dirty="0">
                <a:solidFill>
                  <a:schemeClr val="accent2"/>
                </a:solidFill>
              </a:rPr>
              <a:t>ДОПОЛНИТЕЛЬНОГО ОБРАЗОВАНИЯ </a:t>
            </a:r>
            <a:br>
              <a:rPr lang="ru-RU" sz="2000" b="1" dirty="0">
                <a:solidFill>
                  <a:schemeClr val="accent2"/>
                </a:solidFill>
              </a:rPr>
            </a:br>
            <a:r>
              <a:rPr lang="ru-RU" sz="2000" b="1" dirty="0">
                <a:solidFill>
                  <a:schemeClr val="accent2"/>
                </a:solidFill>
              </a:rPr>
              <a:t>РАЙОННЫЙ ДОМ ДЕТСКОГО ТВОРЧЕСТВА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352928" cy="525658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b="1" i="1" dirty="0"/>
              <a:t> </a:t>
            </a:r>
            <a:endParaRPr lang="ru-RU" dirty="0"/>
          </a:p>
          <a:p>
            <a:r>
              <a:rPr lang="ru-RU" b="1" i="1" dirty="0"/>
              <a:t>        </a:t>
            </a:r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pPr algn="l"/>
            <a:r>
              <a:rPr lang="ru-RU" sz="2300" b="1" i="1" dirty="0" smtClean="0"/>
              <a:t>Подготовила </a:t>
            </a:r>
            <a:r>
              <a:rPr lang="ru-RU" sz="2300" b="1" i="1" dirty="0" err="1"/>
              <a:t>Г.И.Бартошина</a:t>
            </a:r>
            <a:r>
              <a:rPr lang="ru-RU" sz="2300" b="1" i="1" dirty="0"/>
              <a:t>, </a:t>
            </a:r>
            <a:endParaRPr lang="ru-RU" sz="2300" b="1" i="1" dirty="0" smtClean="0"/>
          </a:p>
          <a:p>
            <a:pPr algn="l"/>
            <a:r>
              <a:rPr lang="ru-RU" sz="2300" b="1" i="1" dirty="0" smtClean="0"/>
              <a:t>инструктор </a:t>
            </a:r>
            <a:r>
              <a:rPr lang="ru-RU" sz="2300" b="1" i="1" dirty="0"/>
              <a:t>по труду</a:t>
            </a:r>
            <a:endParaRPr lang="ru-RU" sz="2300" dirty="0"/>
          </a:p>
          <a:p>
            <a:endParaRPr lang="ru-RU" sz="23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772816"/>
            <a:ext cx="698477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программа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вводного инструктажа по охране труда для обучающихся в </a:t>
            </a:r>
            <a:r>
              <a:rPr lang="ru-RU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мкудо</a:t>
            </a:r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рддт</a:t>
            </a:r>
            <a:r>
              <a:rPr lang="ru-RU" sz="20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обучающимися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 descr="WhatsApp Image 2018-03-14 at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03" b="5333"/>
          <a:stretch>
            <a:fillRect/>
          </a:stretch>
        </p:blipFill>
        <p:spPr bwMode="auto">
          <a:xfrm>
            <a:off x="9612560" y="5036443"/>
            <a:ext cx="2511712" cy="1821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" descr="C:\Users\Админ\Pictures\Папка для презентации по ОТ\img3.jpg"/>
          <p:cNvPicPr>
            <a:picLocks noChangeAspect="1" noChangeArrowheads="1"/>
          </p:cNvPicPr>
          <p:nvPr/>
        </p:nvPicPr>
        <p:blipFill>
          <a:blip r:embed="rId2" cstate="print"/>
          <a:srcRect l="77606" t="32051" r="5557" b="36752"/>
          <a:stretch>
            <a:fillRect/>
          </a:stretch>
        </p:blipFill>
        <p:spPr bwMode="auto">
          <a:xfrm>
            <a:off x="9612560" y="2204864"/>
            <a:ext cx="1368152" cy="1902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Рисунок 1" descr="C:\Users\Админ\Pictures\Папка для презентации по ОТ\img3.jpg"/>
          <p:cNvPicPr>
            <a:picLocks noChangeAspect="1" noChangeArrowheads="1"/>
          </p:cNvPicPr>
          <p:nvPr/>
        </p:nvPicPr>
        <p:blipFill>
          <a:blip r:embed="rId2" cstate="print"/>
          <a:srcRect t="54701" r="81561" b="17522"/>
          <a:stretch>
            <a:fillRect/>
          </a:stretch>
        </p:blipFill>
        <p:spPr bwMode="auto">
          <a:xfrm>
            <a:off x="9324528" y="260648"/>
            <a:ext cx="10953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1" descr="C:\Users\Админ\Pictures\Папка для презентации по ОТ\img3.jpg"/>
          <p:cNvPicPr>
            <a:picLocks noChangeAspect="1" noChangeArrowheads="1"/>
          </p:cNvPicPr>
          <p:nvPr/>
        </p:nvPicPr>
        <p:blipFill>
          <a:blip r:embed="rId2" cstate="print"/>
          <a:srcRect r="84927" b="63461"/>
          <a:stretch>
            <a:fillRect/>
          </a:stretch>
        </p:blipFill>
        <p:spPr bwMode="auto">
          <a:xfrm>
            <a:off x="10836696" y="692696"/>
            <a:ext cx="8953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G:\Инст по труду матер\Образцы\Для учащихся инструкции\12. учебный кабине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221088"/>
            <a:ext cx="2863330" cy="19016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887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Инст по труду матер\Образцы\Для учащихся инструкции\Готовые для РДДТ\Рисинки, картинки\WhatsApp Image 2018-03-14 at 12.07.1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852936"/>
            <a:ext cx="4751850" cy="356388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             </a:t>
            </a:r>
            <a:r>
              <a:rPr lang="ru-RU" b="1" dirty="0" smtClean="0">
                <a:solidFill>
                  <a:srgbClr val="7030A0"/>
                </a:solidFill>
              </a:rPr>
              <a:t>«Безопасности формула есть: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Надо видеть, предвидеть, учесть.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         По возможности-всё избежать.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             А где надо- на помощь позвать!»</a:t>
            </a:r>
          </a:p>
          <a:p>
            <a:pPr algn="ctr">
              <a:buNone/>
            </a:pPr>
            <a:r>
              <a:rPr lang="ru-RU" sz="2000" b="1" dirty="0" smtClean="0"/>
              <a:t>                                                                    (Формула безопасности для детей)</a:t>
            </a:r>
          </a:p>
          <a:p>
            <a:pPr algn="ctr"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1. Общее положение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579296" cy="5688632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1.1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.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Вводный инструктаж по охране труда (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дальнейшем «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Инструктаж») проводится со всеми обучающимися перед началом учебных занятий.</a:t>
            </a:r>
          </a:p>
          <a:p>
            <a:pPr lvl="1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1.2. Инструктаж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обучающимися проводят педагоги дополнительного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образования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lvl="1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1.3. Проведение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вводного инструктажа с обучающимися регистрируется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журнале «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Учёта рабочего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времени педагога дополнительного образования</a:t>
            </a:r>
            <a:r>
              <a:rPr lang="ru-RU" sz="2000" b="1" dirty="0" smtClean="0">
                <a:solidFill>
                  <a:srgbClr val="7030A0"/>
                </a:solidFill>
              </a:rPr>
              <a:t>»,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разделе «Учёт посещаемости и  работы объединения» в подразделе «Содержание занятий», с обязательным указанием даты, а также в разделе «Список обучающихся в объединении, прошедших инструктаж по технике безопасности»  в день занятия о проведённом инструктаже, согласно темы занятия, с обязательным указанием даты,  ФИО инструктируемого и инструктирующего и подписи инструктирующего.</a:t>
            </a:r>
          </a:p>
          <a:p>
            <a:pPr marL="0" indent="0">
              <a:buNone/>
            </a:pPr>
            <a:endParaRPr lang="ru-RU" sz="2000" b="1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4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g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66" t="4224" r="6343" b="13852"/>
          <a:stretch>
            <a:fillRect/>
          </a:stretch>
        </p:blipFill>
        <p:spPr bwMode="auto">
          <a:xfrm>
            <a:off x="6012160" y="4653136"/>
            <a:ext cx="2803156" cy="198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>ОБЩИЕ СВЕДЕНИЯ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О ЧЕМ ВЫ ДОЛЖНЫ РАССКАЗАТЬ В РАМКАХ ВВОДНОГО ИНСТРУКТАЖА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1.Общие сведения о МКУДО РДДТ и его территории.</a:t>
            </a:r>
            <a:endParaRPr lang="ru-RU" sz="2000" b="1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Предмет деятельности МКУДО РДДТ</a:t>
            </a:r>
            <a:endParaRPr lang="ru-RU" sz="2000" b="1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3.Общие правила поведения в соответствии с правилами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внутреннего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распорядка для обучающихся.</a:t>
            </a:r>
            <a:endParaRPr lang="ru-RU" sz="2000" b="1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4.Правила поведения для обучающихся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Режим для обучающихся.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Санитарно-гигиенические требования для обучающихся.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7. Поведение до начала занятий, на занятиях, в перерывах 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Требования безопасности по окончании занятий.</a:t>
            </a:r>
            <a:endParaRPr lang="ru-RU" sz="2000" b="1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4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408712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Приложение №1 </a:t>
            </a:r>
          </a:p>
          <a:p>
            <a:pPr marL="457200" indent="-457200">
              <a:buNone/>
            </a:pPr>
            <a:endParaRPr lang="ru-RU" sz="2000" b="1" u="sng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None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Инструкция </a:t>
            </a: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</a:t>
            </a: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обучающихся по </a:t>
            </a: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пожарной </a:t>
            </a:r>
          </a:p>
          <a:p>
            <a:pPr marL="457200" indent="-457200">
              <a:buNone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Безопасности</a:t>
            </a:r>
          </a:p>
          <a:p>
            <a:pPr marL="457200" indent="-457200">
              <a:buAutoNum type="arabicPeriod"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обучающихся младшего возраста</a:t>
            </a:r>
          </a:p>
          <a:p>
            <a:pPr marL="457200" indent="-457200">
              <a:buAutoNum type="arabicPeriod" startAt="2"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</a:t>
            </a: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обучающихся </a:t>
            </a: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среднего и старшего возрастов</a:t>
            </a:r>
            <a:endParaRPr lang="ru-RU" sz="2000" b="1" u="sng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AutoNum type="arabicPeriod" startAt="3"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территории РДДТ</a:t>
            </a:r>
          </a:p>
          <a:p>
            <a:pPr marL="457200" indent="-457200">
              <a:buAutoNum type="arabicPeriod" startAt="3"/>
            </a:pPr>
            <a:endParaRPr lang="ru-RU" sz="2000" b="1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None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Приложение №2. </a:t>
            </a:r>
          </a:p>
          <a:p>
            <a:pPr marL="457200" indent="-457200">
              <a:buNone/>
            </a:pPr>
            <a:endParaRPr lang="ru-RU" sz="2000" b="1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None/>
            </a:pP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Инструкция для обучающихся по </a:t>
            </a:r>
            <a:r>
              <a:rPr lang="ru-RU" sz="2000" b="1" u="sng" dirty="0" err="1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электробезопасности</a:t>
            </a:r>
            <a:r>
              <a:rPr lang="ru-RU" sz="2000" b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457200" indent="-457200">
              <a:buNone/>
            </a:pPr>
            <a:endParaRPr lang="ru-RU" sz="2000" b="1" u="sng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None/>
            </a:pPr>
            <a:endParaRPr lang="ru-RU" sz="2000" b="1" u="sng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None/>
            </a:pPr>
            <a:r>
              <a:rPr lang="ru-RU" sz="2000" b="1" dirty="0" smtClean="0"/>
              <a:t> Спасибо за внимание!</a:t>
            </a:r>
            <a:endParaRPr lang="ru-RU" sz="2000" b="1" u="sng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AutoNum type="arabicPeriod" startAt="3"/>
            </a:pPr>
            <a:endParaRPr lang="ru-RU" sz="2000" b="1" dirty="0" smtClean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37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255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МУНИЦИПАЛЬНОЕ КАЗЁННОЕ УЧРЕЖДЕНИЕ  ДОПОЛНИТЕЛЬНОГО ОБРАЗОВАНИЯ  РАЙОННЫЙ ДОМ ДЕТСКОГО ТВОРЧЕСТВА  </vt:lpstr>
      <vt:lpstr>Слайд 2</vt:lpstr>
      <vt:lpstr>1. Общее положение </vt:lpstr>
      <vt:lpstr>ОБЩИЕ СВЕДЕНИЯ О ЧЕМ ВЫ ДОЛЖНЫ РАССКАЗАТЬ В РАМКАХ ВВОДНОГО ИНСТРУКТАЖА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УЧРЕЖДЕНИЕ  ДОПОЛНИТЕЛЬНОГО ОБРАЗОВАНИЯ  РАЙОННЫЙ ДОМ ДЕТСКОГО ТВОРЧЕСТВА</dc:title>
  <dc:creator>Админ</dc:creator>
  <cp:lastModifiedBy>Админ</cp:lastModifiedBy>
  <cp:revision>50</cp:revision>
  <dcterms:created xsi:type="dcterms:W3CDTF">2018-08-01T22:55:40Z</dcterms:created>
  <dcterms:modified xsi:type="dcterms:W3CDTF">2018-09-05T08:32:40Z</dcterms:modified>
</cp:coreProperties>
</file>